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8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8" r:id="rId10"/>
    <p:sldId id="262" r:id="rId11"/>
    <p:sldId id="263" r:id="rId12"/>
    <p:sldId id="264" r:id="rId13"/>
    <p:sldId id="265" r:id="rId14"/>
    <p:sldId id="270" r:id="rId15"/>
    <p:sldId id="273" r:id="rId16"/>
    <p:sldId id="274" r:id="rId17"/>
  </p:sldIdLst>
  <p:sldSz cx="14630400" cy="8229600"/>
  <p:notesSz cx="8229600" cy="14630400"/>
  <p:embeddedFontLst>
    <p:embeddedFont>
      <p:font typeface="Century Gothic Paneuropean" panose="020B0604020202020204" charset="0"/>
      <p:regular r:id="rId19"/>
    </p:embeddedFont>
    <p:embeddedFont>
      <p:font typeface="Century Gothic Paneuropean Bold" panose="020B0604020202020204" charset="0"/>
      <p:regular r:id="rId20"/>
    </p:embeddedFont>
    <p:embeddedFont>
      <p:font typeface="Gelasio" panose="020B0604020202020204" charset="0"/>
      <p:regular r:id="rId21"/>
    </p:embeddedFont>
    <p:embeddedFont>
      <p:font typeface="Gelasio Semi Bold" panose="020B0604020202020204" charset="0"/>
      <p:regular r:id="rId22"/>
    </p:embeddedFont>
    <p:embeddedFont>
      <p:font typeface="Gill Sans MT" panose="020B05020201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3DCD8C-30EF-4476-A7AF-6D2EC940FBCC}">
          <p14:sldIdLst>
            <p14:sldId id="266"/>
            <p14:sldId id="267"/>
            <p14:sldId id="256"/>
            <p14:sldId id="257"/>
            <p14:sldId id="258"/>
            <p14:sldId id="259"/>
            <p14:sldId id="260"/>
            <p14:sldId id="261"/>
            <p14:sldId id="268"/>
            <p14:sldId id="262"/>
            <p14:sldId id="263"/>
            <p14:sldId id="264"/>
            <p14:sldId id="265"/>
            <p14:sldId id="270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35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8896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383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84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08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0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65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637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136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920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156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4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564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5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63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305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275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940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353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8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89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711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9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59A45-B6F7-91C1-1E90-8E5C3DBC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9"/>
            <a:ext cx="14630399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784622"/>
            <a:ext cx="764405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Tracking and Reporting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625679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1807488"/>
            <a:ext cx="337208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Inventory Tracking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20063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 stock levels and track changes in real time.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080504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262313"/>
            <a:ext cx="277141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Stock Movement History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655457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Record and analyze past inventory transactions for insights.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535329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4717137"/>
            <a:ext cx="309907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and Purchase Reports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11028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reports on sales, purchases, and other relevant metrics.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5990153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171962"/>
            <a:ext cx="246411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Customizable Reports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565106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 users to create custom reports based on specific needs.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8327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Stock Alerts and Notifications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522" y="2827020"/>
            <a:ext cx="1337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789515"/>
            <a:ext cx="2343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 Stock Alerts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383756"/>
            <a:ext cx="9023271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472" y="3604498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654147"/>
            <a:ext cx="3477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Fulfillment Delays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248388"/>
            <a:ext cx="8377595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829" y="4469130"/>
            <a:ext cx="1708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518779"/>
            <a:ext cx="3195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Stock Expiration Dates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113020"/>
            <a:ext cx="773203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5972" y="5333762"/>
            <a:ext cx="17680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383411"/>
            <a:ext cx="4326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Automated Email Notifications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5977652"/>
            <a:ext cx="7086362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2520" y="6198394"/>
            <a:ext cx="16371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248043"/>
            <a:ext cx="2803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Customizable Alerts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109B690A-8225-27AB-9557-A2DBC537AB79}"/>
              </a:ext>
            </a:extLst>
          </p:cNvPr>
          <p:cNvSpPr txBox="1"/>
          <p:nvPr/>
        </p:nvSpPr>
        <p:spPr>
          <a:xfrm>
            <a:off x="-420189" y="-117980"/>
            <a:ext cx="7615646" cy="1259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ea typeface="Century Gothic Paneuropean Bold"/>
                <a:cs typeface="Gelasio Semi Bold" panose="020B0604020202020204" charset="0"/>
                <a:sym typeface="Century Gothic Paneuropean Bold"/>
              </a:rPr>
              <a:t>Flow Chart Diagram Of IMS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E3BCC1-7CD7-EE82-B3BA-AE256BC0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1" y="0"/>
            <a:ext cx="7903029" cy="8109857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6ED01CE7-551E-84D5-5EAB-30F0A2FE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1960"/>
            <a:ext cx="65550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Here's a flowchart diagram representing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the process of creating</a:t>
            </a:r>
            <a:r>
              <a:rPr kumimoji="0" lang="en-US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user interface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(UI). It visualizes the essential steps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involved in the workflow.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 and Customization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36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6689646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Modular Design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3640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the system with modular components for easy expansion.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249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10650974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Scalability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24968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a database that can handle growing data volumes.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63640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6478072" y="6431399"/>
            <a:ext cx="319920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Role Management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263640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granular access controls for different user roles.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24968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5750" dirty="0"/>
          </a:p>
        </p:txBody>
      </p:sp>
      <p:sp>
        <p:nvSpPr>
          <p:cNvPr id="14" name="Text 11"/>
          <p:cNvSpPr/>
          <p:nvPr/>
        </p:nvSpPr>
        <p:spPr>
          <a:xfrm>
            <a:off x="10526077" y="6431399"/>
            <a:ext cx="302597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Customizable Settings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224968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 users to configure the system to meet their specific requirements.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3317" y="774935"/>
            <a:ext cx="6829742" cy="107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5"/>
              </a:lnSpc>
            </a:pPr>
            <a:r>
              <a:rPr lang="en-US" sz="6554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375155" y="-791736"/>
            <a:ext cx="864572" cy="2365347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23482" y="7843075"/>
            <a:ext cx="15477363" cy="657534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3807440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  <p:sp>
        <p:nvSpPr>
          <p:cNvPr id="12" name="Freeform 12"/>
          <p:cNvSpPr/>
          <p:nvPr/>
        </p:nvSpPr>
        <p:spPr>
          <a:xfrm>
            <a:off x="-2789266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  <p:grpSp>
        <p:nvGrpSpPr>
          <p:cNvPr id="13" name="Group 13"/>
          <p:cNvGrpSpPr/>
          <p:nvPr/>
        </p:nvGrpSpPr>
        <p:grpSpPr>
          <a:xfrm>
            <a:off x="390675" y="-791736"/>
            <a:ext cx="864572" cy="2365347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sp>
        <p:nvSpPr>
          <p:cNvPr id="16" name="TextBox 3"/>
          <p:cNvSpPr txBox="1"/>
          <p:nvPr/>
        </p:nvSpPr>
        <p:spPr>
          <a:xfrm>
            <a:off x="1452359" y="2457040"/>
            <a:ext cx="11765280" cy="204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2560" dirty="0">
                <a:latin typeface="Century Gothic Paneuropean" panose="020B0604020202020204" charset="0"/>
                <a:cs typeface="Century Gothic Paneuropean" panose="020B0604020202020204" charset="0"/>
              </a:rPr>
              <a:t>In conclusion, a well-designed and executed inventory management system is not merely an operational necessity but a strategic advantage that can drive a company's success and competitiveness in the market. Embracing innovation and maintaining flexibility will pave the way for sustainable growth and efficiency.</a:t>
            </a:r>
            <a:endParaRPr lang="en-US" sz="2560" dirty="0">
              <a:solidFill>
                <a:srgbClr val="000000"/>
              </a:solidFill>
              <a:latin typeface="Century Gothic Paneuropean" panose="020B0604020202020204" charset="0"/>
              <a:ea typeface="Century Gothic Paneuropean"/>
              <a:cs typeface="Century Gothic Paneuropean" panose="020B0604020202020204" charset="0"/>
              <a:sym typeface="Century Gothic Paneurope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"/>
          <p:cNvGrpSpPr/>
          <p:nvPr/>
        </p:nvGrpSpPr>
        <p:grpSpPr>
          <a:xfrm>
            <a:off x="-423482" y="7843075"/>
            <a:ext cx="15477363" cy="657534"/>
            <a:chOff x="0" y="0"/>
            <a:chExt cx="5095428" cy="216472"/>
          </a:xfrm>
        </p:grpSpPr>
        <p:sp>
          <p:nvSpPr>
            <p:cNvPr id="10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sp>
        <p:nvSpPr>
          <p:cNvPr id="12" name="Freeform 9"/>
          <p:cNvSpPr/>
          <p:nvPr/>
        </p:nvSpPr>
        <p:spPr>
          <a:xfrm flipH="1">
            <a:off x="13807440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  <p:sp>
        <p:nvSpPr>
          <p:cNvPr id="13" name="Freeform 10"/>
          <p:cNvSpPr/>
          <p:nvPr/>
        </p:nvSpPr>
        <p:spPr>
          <a:xfrm>
            <a:off x="-2789266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  <p:grpSp>
        <p:nvGrpSpPr>
          <p:cNvPr id="14" name="Group 11"/>
          <p:cNvGrpSpPr/>
          <p:nvPr/>
        </p:nvGrpSpPr>
        <p:grpSpPr>
          <a:xfrm>
            <a:off x="390675" y="-791736"/>
            <a:ext cx="864572" cy="2365347"/>
            <a:chOff x="0" y="0"/>
            <a:chExt cx="284633" cy="778715"/>
          </a:xfrm>
        </p:grpSpPr>
        <p:sp>
          <p:nvSpPr>
            <p:cNvPr id="15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pic>
        <p:nvPicPr>
          <p:cNvPr id="1026" name="Picture 2" descr="YARN | Don't you, uh, wanna ask me any questions? | Friends (1994) - S03E06  The One with the Flashback | Video gifs by quotes | 8aac3090 | 紗">
            <a:extLst>
              <a:ext uri="{FF2B5EF4-FFF2-40B4-BE49-F238E27FC236}">
                <a16:creationId xmlns:a16="http://schemas.microsoft.com/office/drawing/2014/main" id="{047A1BE0-8C95-775C-333A-71A727B6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37" y="822960"/>
            <a:ext cx="10933927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0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0385" y="3210679"/>
            <a:ext cx="9909630" cy="155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3"/>
              </a:lnSpc>
            </a:pPr>
            <a:r>
              <a:rPr lang="en-US" sz="9509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75155" y="-791736"/>
            <a:ext cx="864572" cy="2365347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23482" y="7843075"/>
            <a:ext cx="15477363" cy="657534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PK" sz="144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 sz="144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3807440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  <p:sp>
        <p:nvSpPr>
          <p:cNvPr id="10" name="Freeform 10"/>
          <p:cNvSpPr/>
          <p:nvPr/>
        </p:nvSpPr>
        <p:spPr>
          <a:xfrm>
            <a:off x="-2789266" y="2468139"/>
            <a:ext cx="3614966" cy="3151892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sz="14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ECF193-07EB-2678-605B-C3AD4E313C14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072927-2CF4-C596-7885-5C48B037BA62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1C444D-2F21-617B-F5A7-92D9D2558E96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B0D3864-3107-8E26-6785-2E452C939925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87DF16-443A-AB68-1EC5-8BADB448FED3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6110D02-5842-AACE-1D5C-EDAFB32383D6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40A1A640-7501-B101-711C-254D0C530ABF}"/>
              </a:ext>
            </a:extLst>
          </p:cNvPr>
          <p:cNvSpPr txBox="1"/>
          <p:nvPr/>
        </p:nvSpPr>
        <p:spPr>
          <a:xfrm>
            <a:off x="1471908" y="3031056"/>
            <a:ext cx="14859000" cy="2671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M Umer (233538)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Abubakar (233534)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M Ahmad Ijaz (233566</a:t>
            </a:r>
            <a:r>
              <a:rPr lang="en-US" sz="3640" dirty="0">
                <a:solidFill>
                  <a:srgbClr val="000000"/>
                </a:solidFill>
                <a:latin typeface="Century Gothic Paneuropean" panose="020B0604020202020204" charset="0"/>
                <a:ea typeface="Century Gothic Paneuropean"/>
                <a:cs typeface="Century Gothic Paneuropean" panose="020B0604020202020204" charset="0"/>
                <a:sym typeface="Century Gothic Paneuropean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15D97-B1BF-B9B1-1725-5B79666420B0}"/>
              </a:ext>
            </a:extLst>
          </p:cNvPr>
          <p:cNvSpPr txBox="1"/>
          <p:nvPr/>
        </p:nvSpPr>
        <p:spPr>
          <a:xfrm>
            <a:off x="1303697" y="1511510"/>
            <a:ext cx="1272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/>
              <a:t>Group Members : </a:t>
            </a:r>
            <a:endParaRPr lang="en-PK" sz="6000" b="1" i="1" dirty="0"/>
          </a:p>
        </p:txBody>
      </p:sp>
    </p:spTree>
    <p:extLst>
      <p:ext uri="{BB962C8B-B14F-4D97-AF65-F5344CB8AC3E}">
        <p14:creationId xmlns:p14="http://schemas.microsoft.com/office/powerpoint/2010/main" val="250403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Management System in C# on WPF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the development of a comprehensive inventory management system using C# and WPF. It highlights the benefits, key features, implementation considerations, and potential for scalability.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8090" y="5616654"/>
            <a:ext cx="1341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011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Overview of Inventory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4557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is Inventory Management?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It's the process of tracking and managing a company's inventory. It ensures the right amount of goods are available at the right time, minimizing storage costs and preventing shortages.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91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is it Important?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inventory management optimizes supply chains, reduces waste, improves customer satisfaction, and enhances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12124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Benefits of an Automated Inventory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417439" y="5090160"/>
            <a:ext cx="3392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Accurate Stock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Eliminates manual errors and provides real-time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805231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55805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Streamlines operations and reduces manual labor.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417439" y="6425446"/>
            <a:ext cx="3277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Barcode Scanning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869140"/>
            <a:ext cx="5784413" cy="80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Barcode scanning streamlines inventory management by enabling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" panose="020B0604020202020204" charset="0"/>
                <a:cs typeface="Gelasio" panose="020B0604020202020204" charset="0"/>
              </a:rPr>
              <a:t>quick and accurate tracking of products and stock levels.</a:t>
            </a:r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805231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52316" y="6915864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Minimizes overstocking and stockouts.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 of the C# WPF Inventory System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6498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6489383" y="2563178"/>
            <a:ext cx="296275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Management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9383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Add, edit, and delete product records, including details like name, description, price, and quantity.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843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0392728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Tracking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2728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 stock levels, track incoming and outgoing inventory, and manage warehouse locations.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6498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6489383" y="514016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Processing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9383" y="5622131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Create, manage, and fulfill orders efficiently.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69843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10392728" y="5140166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Reporting and Analytics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2728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insightful reports to analyze inventory performance, identify trends, and make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 and Data Management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Server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and reliable database for managing large amounts of inventory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Entity Framework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ORM (Object-Relational Mapper) for simplifying database interactions.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Notification Center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411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</a:rPr>
              <a:t>Ensure timely updates on stock levels, order statuses, and critical alerts for efficient operations.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Gelasio 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3631644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Backup and Recovery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902529"/>
            <a:ext cx="363164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regular backups to prevent data loss.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575548"/>
            <a:ext cx="774406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Implementing the User Interface with WPF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74857" y="2125147"/>
            <a:ext cx="22860" cy="5528905"/>
          </a:xfrm>
          <a:prstGeom prst="roundRect">
            <a:avLst>
              <a:gd name="adj" fmla="val 13122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2"/>
          <p:cNvSpPr/>
          <p:nvPr/>
        </p:nvSpPr>
        <p:spPr>
          <a:xfrm>
            <a:off x="6688395" y="256353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6261318" y="2350056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6415504" y="2424946"/>
            <a:ext cx="14156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86186" y="2325052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XAML Markup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86186" y="2757488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 the structure and layout of the UI using XML-based XAML.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8395" y="3915728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Shape 8"/>
          <p:cNvSpPr/>
          <p:nvPr/>
        </p:nvSpPr>
        <p:spPr>
          <a:xfrm>
            <a:off x="6261318" y="370224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Text 9"/>
          <p:cNvSpPr/>
          <p:nvPr/>
        </p:nvSpPr>
        <p:spPr>
          <a:xfrm>
            <a:off x="6395383" y="3777139"/>
            <a:ext cx="18180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86186" y="367724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C# Code-Behind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86186" y="4109680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 C# code to handle UI events, data binding, and application logic.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8395" y="5267920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6" name="Shape 13"/>
          <p:cNvSpPr/>
          <p:nvPr/>
        </p:nvSpPr>
        <p:spPr>
          <a:xfrm>
            <a:off x="6261318" y="5054441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Text 14"/>
          <p:cNvSpPr/>
          <p:nvPr/>
        </p:nvSpPr>
        <p:spPr>
          <a:xfrm>
            <a:off x="6395859" y="5129332"/>
            <a:ext cx="18073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86186" y="5029438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Binding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86186" y="5461873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Bind UI elements to data from the database, ensuring real-time updates.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88395" y="694015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Shape 18"/>
          <p:cNvSpPr/>
          <p:nvPr/>
        </p:nvSpPr>
        <p:spPr>
          <a:xfrm>
            <a:off x="6261318" y="6726674"/>
            <a:ext cx="449937" cy="44993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2" name="Text 19"/>
          <p:cNvSpPr/>
          <p:nvPr/>
        </p:nvSpPr>
        <p:spPr>
          <a:xfrm>
            <a:off x="6392763" y="6801564"/>
            <a:ext cx="18704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86186" y="670167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Experience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86186" y="713410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an intuitive and user-friendly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4">
            <a:extLst>
              <a:ext uri="{FF2B5EF4-FFF2-40B4-BE49-F238E27FC236}">
                <a16:creationId xmlns:a16="http://schemas.microsoft.com/office/drawing/2014/main" id="{72F641EB-C688-0788-EA94-BE63D64AAA7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6965" y="1"/>
            <a:ext cx="7713435" cy="8229600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062F85CF-3772-E980-EB28-D031CA9FAD69}"/>
              </a:ext>
            </a:extLst>
          </p:cNvPr>
          <p:cNvSpPr txBox="1">
            <a:spLocks/>
          </p:cNvSpPr>
          <p:nvPr/>
        </p:nvSpPr>
        <p:spPr>
          <a:xfrm>
            <a:off x="212046" y="3028224"/>
            <a:ext cx="6515325" cy="3603422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lang="en-US" sz="1600" spc="6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Using</a:t>
            </a:r>
            <a:r>
              <a:rPr lang="en-US" sz="1600" spc="-2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6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WPF,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6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we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5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can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create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an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intuitive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user </a:t>
            </a:r>
            <a:r>
              <a:rPr lang="en-US" sz="1600" spc="-1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interface</a:t>
            </a:r>
            <a:r>
              <a:rPr lang="en-US" sz="1600" spc="-114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that</a:t>
            </a:r>
            <a:r>
              <a:rPr lang="en-US" sz="1600" spc="-114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enhances</a:t>
            </a:r>
            <a:r>
              <a:rPr lang="en-US" sz="1600" spc="-114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user</a:t>
            </a:r>
            <a:r>
              <a:rPr lang="en-US" sz="1600" spc="-11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1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experience.</a:t>
            </a:r>
          </a:p>
          <a:p>
            <a:pPr marL="12700" marR="485775">
              <a:lnSpc>
                <a:spcPts val="3379"/>
              </a:lnSpc>
              <a:spcBef>
                <a:spcPts val="45"/>
              </a:spcBef>
              <a:tabLst>
                <a:tab pos="5909945" algn="l"/>
              </a:tabLst>
            </a:pPr>
            <a:r>
              <a:rPr lang="en-US" sz="1600" spc="-6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Key</a:t>
            </a:r>
            <a:r>
              <a:rPr lang="en-US" sz="1600" spc="-204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 </a:t>
            </a:r>
            <a:r>
              <a:rPr lang="en-US" sz="1600" spc="-3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features </a:t>
            </a:r>
            <a:r>
              <a:rPr lang="en-US" sz="1600" spc="-2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4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include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	</a:t>
            </a:r>
            <a:r>
              <a:rPr lang="en-US" sz="1600" spc="-47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, </a:t>
            </a:r>
            <a:r>
              <a:rPr lang="en-US" sz="1600" spc="-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responsive</a:t>
            </a:r>
            <a:r>
              <a:rPr lang="en-US" sz="1600" spc="-2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8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layouts,</a:t>
            </a:r>
            <a:r>
              <a:rPr lang="en-US" sz="1600" spc="-21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7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and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5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custom</a:t>
            </a:r>
            <a:r>
              <a:rPr lang="en-US" sz="1600" spc="-22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1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controls</a:t>
            </a:r>
          </a:p>
          <a:p>
            <a:pPr marL="12700" marR="1391920">
              <a:lnSpc>
                <a:spcPts val="3300"/>
              </a:lnSpc>
              <a:spcBef>
                <a:spcPts val="45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that</a:t>
            </a:r>
            <a:r>
              <a:rPr lang="en-US" sz="1600" spc="-13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make</a:t>
            </a:r>
            <a:r>
              <a:rPr lang="en-US" sz="1600" spc="-13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2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inventory</a:t>
            </a:r>
            <a:r>
              <a:rPr lang="en-US" sz="1600" spc="-13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7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management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straightforward</a:t>
            </a:r>
            <a:r>
              <a:rPr lang="en-US" sz="1600" spc="-23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75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and</a:t>
            </a:r>
            <a:r>
              <a:rPr lang="en-US" sz="1600" spc="-229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 </a:t>
            </a:r>
            <a:r>
              <a:rPr lang="en-US" sz="1600" spc="-10" dirty="0">
                <a:solidFill>
                  <a:schemeClr val="bg2">
                    <a:lumMod val="50000"/>
                  </a:schemeClr>
                </a:solidFill>
                <a:latin typeface="Gelasio "/>
                <a:cs typeface="Gelasio Semi Bold" panose="020B0604020202020204" charset="0"/>
              </a:rPr>
              <a:t>efﬁcient.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Gelasio 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</a:rPr>
              <a:t>Creating a user interface (UI) involves designing and implementing intuitive, visually appealing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elasio "/>
              </a:rPr>
              <a:t>user-friendly screens that allow users to interact effectively with the system's features and functionalities.</a:t>
            </a:r>
          </a:p>
          <a:p>
            <a:endParaRPr lang="en-US" sz="1600" spc="-10" dirty="0">
              <a:solidFill>
                <a:schemeClr val="bg2">
                  <a:lumMod val="50000"/>
                </a:schemeClr>
              </a:solidFill>
              <a:latin typeface="Gelasio "/>
              <a:cs typeface="Gelasio Semi 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FC684-22FC-83CA-7A52-1F2C200B9141}"/>
              </a:ext>
            </a:extLst>
          </p:cNvPr>
          <p:cNvSpPr txBox="1"/>
          <p:nvPr/>
        </p:nvSpPr>
        <p:spPr>
          <a:xfrm>
            <a:off x="212046" y="1859965"/>
            <a:ext cx="5758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75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Creating</a:t>
            </a:r>
            <a:r>
              <a:rPr lang="en-US" sz="3200" spc="-305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 </a:t>
            </a:r>
            <a:r>
              <a:rPr lang="en-US" sz="3200" spc="-300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 </a:t>
            </a:r>
            <a:r>
              <a:rPr lang="en-US" sz="3200" spc="-40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User</a:t>
            </a:r>
            <a:r>
              <a:rPr lang="en-US" sz="3200" spc="-305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 </a:t>
            </a:r>
            <a:r>
              <a:rPr lang="en-US" sz="3200" spc="80" dirty="0">
                <a:solidFill>
                  <a:schemeClr val="bg2">
                    <a:lumMod val="50000"/>
                  </a:schemeClr>
                </a:solidFill>
                <a:latin typeface="Gelasio Semi Bold" panose="020B0604020202020204" charset="0"/>
                <a:cs typeface="Gelasio Semi Bold" panose="020B0604020202020204" charset="0"/>
              </a:rPr>
              <a:t>Interface</a:t>
            </a:r>
            <a:endParaRPr lang="en-PK" sz="3200" dirty="0">
              <a:solidFill>
                <a:schemeClr val="bg2">
                  <a:lumMod val="50000"/>
                </a:schemeClr>
              </a:solidFill>
              <a:latin typeface="Gelasio Semi Bold" panose="020B0604020202020204" charset="0"/>
              <a:cs typeface="Gelasio Sem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355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51</TotalTime>
  <Words>683</Words>
  <Application>Microsoft Office PowerPoint</Application>
  <PresentationFormat>Custom</PresentationFormat>
  <Paragraphs>110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Gelasio</vt:lpstr>
      <vt:lpstr>Arial</vt:lpstr>
      <vt:lpstr>Gill Sans MT</vt:lpstr>
      <vt:lpstr>Century Gothic Paneuropean Bold</vt:lpstr>
      <vt:lpstr>Wingdings</vt:lpstr>
      <vt:lpstr>Gelasio Semi Bold</vt:lpstr>
      <vt:lpstr>Gelasio Medium</vt:lpstr>
      <vt:lpstr>Century Gothic Paneuropean</vt:lpstr>
      <vt:lpstr>Gelasio 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Abubakar Amir</cp:lastModifiedBy>
  <cp:revision>3</cp:revision>
  <dcterms:created xsi:type="dcterms:W3CDTF">2025-01-04T09:58:56Z</dcterms:created>
  <dcterms:modified xsi:type="dcterms:W3CDTF">2025-01-05T11:38:25Z</dcterms:modified>
</cp:coreProperties>
</file>